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 Black"/>
      <p:bold r:id="rId24"/>
      <p:boldItalic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Google Sans Text"/>
      <p:regular r:id="rId34"/>
      <p:bold r:id="rId35"/>
      <p:italic r:id="rId36"/>
      <p:boldItalic r:id="rId37"/>
    </p:embeddedFont>
    <p:embeddedFont>
      <p:font typeface="Raleway Medium"/>
      <p:regular r:id="rId38"/>
      <p:bold r:id="rId39"/>
      <p:italic r:id="rId40"/>
      <p:boldItalic r:id="rId41"/>
    </p:embeddedFont>
    <p:embeddedFont>
      <p:font typeface="Roboto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Medium-italic.fntdata"/><Relationship Id="rId20" Type="http://schemas.openxmlformats.org/officeDocument/2006/relationships/slide" Target="slides/slide15.xml"/><Relationship Id="rId42" Type="http://schemas.openxmlformats.org/officeDocument/2006/relationships/font" Target="fonts/RobotoLight-regular.fntdata"/><Relationship Id="rId41" Type="http://schemas.openxmlformats.org/officeDocument/2006/relationships/font" Target="fonts/RalewayMedium-boldItalic.fntdata"/><Relationship Id="rId22" Type="http://schemas.openxmlformats.org/officeDocument/2006/relationships/slide" Target="slides/slide17.xml"/><Relationship Id="rId44" Type="http://schemas.openxmlformats.org/officeDocument/2006/relationships/font" Target="fonts/RobotoLight-italic.fntdata"/><Relationship Id="rId21" Type="http://schemas.openxmlformats.org/officeDocument/2006/relationships/slide" Target="slides/slide16.xml"/><Relationship Id="rId43" Type="http://schemas.openxmlformats.org/officeDocument/2006/relationships/font" Target="fonts/RobotoLight-bold.fntdata"/><Relationship Id="rId24" Type="http://schemas.openxmlformats.org/officeDocument/2006/relationships/font" Target="fonts/RobotoBlack-bold.fntdata"/><Relationship Id="rId23" Type="http://schemas.openxmlformats.org/officeDocument/2006/relationships/slide" Target="slides/slide18.xml"/><Relationship Id="rId45" Type="http://schemas.openxmlformats.org/officeDocument/2006/relationships/font" Target="fonts/Roboto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font" Target="fonts/RobotoBlack-boldItalic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GoogleSansText-bold.fntdata"/><Relationship Id="rId12" Type="http://schemas.openxmlformats.org/officeDocument/2006/relationships/slide" Target="slides/slide7.xml"/><Relationship Id="rId34" Type="http://schemas.openxmlformats.org/officeDocument/2006/relationships/font" Target="fonts/GoogleSansText-regular.fntdata"/><Relationship Id="rId15" Type="http://schemas.openxmlformats.org/officeDocument/2006/relationships/slide" Target="slides/slide10.xml"/><Relationship Id="rId37" Type="http://schemas.openxmlformats.org/officeDocument/2006/relationships/font" Target="fonts/GoogleSansText-boldItalic.fntdata"/><Relationship Id="rId14" Type="http://schemas.openxmlformats.org/officeDocument/2006/relationships/slide" Target="slides/slide9.xml"/><Relationship Id="rId36" Type="http://schemas.openxmlformats.org/officeDocument/2006/relationships/font" Target="fonts/GoogleSansText-italic.fntdata"/><Relationship Id="rId17" Type="http://schemas.openxmlformats.org/officeDocument/2006/relationships/slide" Target="slides/slide12.xml"/><Relationship Id="rId39" Type="http://schemas.openxmlformats.org/officeDocument/2006/relationships/font" Target="fonts/RalewayMedium-bold.fntdata"/><Relationship Id="rId16" Type="http://schemas.openxmlformats.org/officeDocument/2006/relationships/slide" Target="slides/slide11.xml"/><Relationship Id="rId38" Type="http://schemas.openxmlformats.org/officeDocument/2006/relationships/font" Target="fonts/Raleway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365a25d11b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365a25d11b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365a25d11b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365a25d11b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65a25d11b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365a25d11b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65a25d11b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365a25d11b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365a25d11b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365a25d11b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65a25d11b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65a25d11b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65a25d11b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65a25d11b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65a25d11b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65a25d11b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65a25d11b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365a25d11b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65a25d11b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65a25d11b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65a25d11b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65a25d11b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65a25d11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65a25d11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65a25d11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365a25d11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65a25d11b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65a25d11b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65a25d11b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65a25d11b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65a25d11b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65a25d11b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65a25d11b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65a25d11b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365a25d11b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365a25d11b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563725" y="1218900"/>
            <a:ext cx="6303000" cy="13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97525" y="2530375"/>
            <a:ext cx="6303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913575" y="4698625"/>
            <a:ext cx="3230550" cy="445650"/>
          </a:xfrm>
          <a:custGeom>
            <a:rect b="b" l="l" r="r" t="t"/>
            <a:pathLst>
              <a:path extrusionOk="0" h="17826" w="129222">
                <a:moveTo>
                  <a:pt x="129222" y="17795"/>
                </a:moveTo>
                <a:lnTo>
                  <a:pt x="0" y="17826"/>
                </a:lnTo>
                <a:lnTo>
                  <a:pt x="9278" y="0"/>
                </a:lnTo>
                <a:close/>
              </a:path>
            </a:pathLst>
          </a:custGeom>
          <a:solidFill>
            <a:srgbClr val="D7ECF8"/>
          </a:solidFill>
          <a:ln>
            <a:noFill/>
          </a:ln>
        </p:spPr>
      </p:sp>
      <p:sp>
        <p:nvSpPr>
          <p:cNvPr id="15" name="Google Shape;15;p2"/>
          <p:cNvSpPr/>
          <p:nvPr/>
        </p:nvSpPr>
        <p:spPr>
          <a:xfrm>
            <a:off x="-850" y="3540100"/>
            <a:ext cx="6184100" cy="1157675"/>
          </a:xfrm>
          <a:custGeom>
            <a:rect b="b" l="l" r="r" t="t"/>
            <a:pathLst>
              <a:path extrusionOk="0" h="46307" w="247364">
                <a:moveTo>
                  <a:pt x="34" y="9423"/>
                </a:moveTo>
                <a:lnTo>
                  <a:pt x="245855" y="46307"/>
                </a:lnTo>
                <a:lnTo>
                  <a:pt x="247364" y="43457"/>
                </a:lnTo>
                <a:lnTo>
                  <a:pt x="0" y="0"/>
                </a:lnTo>
                <a:close/>
              </a:path>
            </a:pathLst>
          </a:custGeom>
          <a:solidFill>
            <a:srgbClr val="81C2EA"/>
          </a:solidFill>
          <a:ln>
            <a:noFill/>
          </a:ln>
        </p:spPr>
      </p:sp>
      <p:sp>
        <p:nvSpPr>
          <p:cNvPr id="16" name="Google Shape;16;p2"/>
          <p:cNvSpPr txBox="1"/>
          <p:nvPr/>
        </p:nvSpPr>
        <p:spPr>
          <a:xfrm>
            <a:off x="302550" y="251800"/>
            <a:ext cx="70227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000">
                <a:latin typeface="Roboto Black"/>
                <a:ea typeface="Roboto Black"/>
                <a:cs typeface="Roboto Black"/>
                <a:sym typeface="Roboto Black"/>
              </a:rPr>
              <a:t>INSTITUTO DE INFORMÁTICA</a:t>
            </a:r>
            <a:endParaRPr b="0" sz="10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000"/>
              <a:t>Universidade Federal de Goiás</a:t>
            </a:r>
            <a:endParaRPr b="0" sz="1000"/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02" y="4300976"/>
            <a:ext cx="1675950" cy="5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9999" y="3911712"/>
            <a:ext cx="1546001" cy="7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>
            <a:off x="329565" y="483441"/>
            <a:ext cx="57378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i="0" sz="2400" u="none" cap="none" strike="noStrike">
                <a:solidFill>
                  <a:schemeClr val="lt1"/>
                </a:solidFill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>
            <a:off x="439737" y="1286541"/>
            <a:ext cx="8264400" cy="3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None/>
              <a:defRPr i="0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522716" y="4846456"/>
            <a:ext cx="2496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522716" y="4846456"/>
            <a:ext cx="2496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rgbClr val="005CA1"/>
                </a:solidFill>
              </a:defRPr>
            </a:lvl1pPr>
            <a:lvl2pPr lvl="1">
              <a:buNone/>
              <a:defRPr b="1">
                <a:solidFill>
                  <a:srgbClr val="005CA1"/>
                </a:solidFill>
              </a:defRPr>
            </a:lvl2pPr>
            <a:lvl3pPr lvl="2">
              <a:buNone/>
              <a:defRPr b="1">
                <a:solidFill>
                  <a:srgbClr val="005CA1"/>
                </a:solidFill>
              </a:defRPr>
            </a:lvl3pPr>
            <a:lvl4pPr lvl="3">
              <a:buNone/>
              <a:defRPr b="1">
                <a:solidFill>
                  <a:srgbClr val="005CA1"/>
                </a:solidFill>
              </a:defRPr>
            </a:lvl4pPr>
            <a:lvl5pPr lvl="4">
              <a:buNone/>
              <a:defRPr b="1">
                <a:solidFill>
                  <a:srgbClr val="005CA1"/>
                </a:solidFill>
              </a:defRPr>
            </a:lvl5pPr>
            <a:lvl6pPr lvl="5">
              <a:buNone/>
              <a:defRPr b="1">
                <a:solidFill>
                  <a:srgbClr val="005CA1"/>
                </a:solidFill>
              </a:defRPr>
            </a:lvl6pPr>
            <a:lvl7pPr lvl="6">
              <a:buNone/>
              <a:defRPr b="1">
                <a:solidFill>
                  <a:srgbClr val="005CA1"/>
                </a:solidFill>
              </a:defRPr>
            </a:lvl7pPr>
            <a:lvl8pPr lvl="7">
              <a:buNone/>
              <a:defRPr b="1">
                <a:solidFill>
                  <a:srgbClr val="005CA1"/>
                </a:solidFill>
              </a:defRPr>
            </a:lvl8pPr>
            <a:lvl9pPr lvl="8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600" y="-1200"/>
            <a:ext cx="9157100" cy="5154875"/>
          </a:xfrm>
          <a:custGeom>
            <a:rect b="b" l="l" r="r" t="t"/>
            <a:pathLst>
              <a:path extrusionOk="0" h="206195" w="366284">
                <a:moveTo>
                  <a:pt x="0" y="205812"/>
                </a:moveTo>
                <a:lnTo>
                  <a:pt x="0" y="37553"/>
                </a:lnTo>
                <a:lnTo>
                  <a:pt x="365784" y="0"/>
                </a:lnTo>
                <a:lnTo>
                  <a:pt x="366284" y="20619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50" y="4500"/>
            <a:ext cx="91468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-650" y="31275"/>
            <a:ext cx="8944500" cy="915275"/>
          </a:xfrm>
          <a:custGeom>
            <a:rect b="b" l="l" r="r" t="t"/>
            <a:pathLst>
              <a:path extrusionOk="0" h="36611" w="357780">
                <a:moveTo>
                  <a:pt x="2" y="36611"/>
                </a:moveTo>
                <a:lnTo>
                  <a:pt x="0" y="29328"/>
                </a:lnTo>
                <a:lnTo>
                  <a:pt x="346522" y="500"/>
                </a:lnTo>
                <a:lnTo>
                  <a:pt x="3577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" name="Google Shape;24;p3"/>
          <p:cNvSpPr/>
          <p:nvPr/>
        </p:nvSpPr>
        <p:spPr>
          <a:xfrm rot="10800000">
            <a:off x="8142000" y="-25"/>
            <a:ext cx="1002000" cy="8814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rot="10800000">
            <a:off x="8141988" y="-99"/>
            <a:ext cx="1002000" cy="7341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" name="Google Shape;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00" y="134912"/>
            <a:ext cx="471450" cy="4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/>
          <p:nvPr>
            <p:ph type="title"/>
          </p:nvPr>
        </p:nvSpPr>
        <p:spPr>
          <a:xfrm>
            <a:off x="1157075" y="1450825"/>
            <a:ext cx="5979300" cy="23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Georgia"/>
              <a:buNone/>
              <a:defRPr b="0" i="1" sz="3000"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65854" y="4042972"/>
            <a:ext cx="6460500" cy="59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9" name="Google Shape;29;p3"/>
          <p:cNvSpPr txBox="1"/>
          <p:nvPr/>
        </p:nvSpPr>
        <p:spPr>
          <a:xfrm>
            <a:off x="7310850" y="421150"/>
            <a:ext cx="12186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chemeClr val="dk2"/>
                </a:solidFill>
              </a:rPr>
              <a:t>”</a:t>
            </a:r>
            <a:endParaRPr sz="20000">
              <a:solidFill>
                <a:schemeClr val="dk2"/>
              </a:solidFill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7374750" y="3992875"/>
            <a:ext cx="575400" cy="501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right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-600" y="-600"/>
            <a:ext cx="9145200" cy="5144700"/>
          </a:xfrm>
          <a:custGeom>
            <a:rect b="b" l="l" r="r" t="t"/>
            <a:pathLst>
              <a:path extrusionOk="0" h="205788" w="365808">
                <a:moveTo>
                  <a:pt x="24" y="0"/>
                </a:moveTo>
                <a:lnTo>
                  <a:pt x="306348" y="24"/>
                </a:lnTo>
                <a:lnTo>
                  <a:pt x="365808" y="205764"/>
                </a:lnTo>
                <a:lnTo>
                  <a:pt x="0" y="20578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00" y="0"/>
            <a:ext cx="91452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/>
          <p:nvPr>
            <p:ph type="title"/>
          </p:nvPr>
        </p:nvSpPr>
        <p:spPr>
          <a:xfrm>
            <a:off x="311700" y="44502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311700" y="1152475"/>
            <a:ext cx="696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>
            <a:off x="7650950" y="0"/>
            <a:ext cx="1381725" cy="4706550"/>
          </a:xfrm>
          <a:custGeom>
            <a:rect b="b" l="l" r="r" t="t"/>
            <a:pathLst>
              <a:path extrusionOk="0" h="188262" w="55269">
                <a:moveTo>
                  <a:pt x="5953" y="0"/>
                </a:moveTo>
                <a:lnTo>
                  <a:pt x="55269" y="188262"/>
                </a:lnTo>
                <a:lnTo>
                  <a:pt x="54507" y="18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7" name="Google Shape;37;p4"/>
          <p:cNvSpPr/>
          <p:nvPr/>
        </p:nvSpPr>
        <p:spPr>
          <a:xfrm flipH="1">
            <a:off x="8259600" y="4081536"/>
            <a:ext cx="884400" cy="10620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 flipH="1">
            <a:off x="8259589" y="4259122"/>
            <a:ext cx="884400" cy="8844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rgbClr val="005CA1"/>
                </a:solidFill>
              </a:defRPr>
            </a:lvl1pPr>
            <a:lvl2pPr lvl="1">
              <a:buNone/>
              <a:defRPr b="1">
                <a:solidFill>
                  <a:srgbClr val="005CA1"/>
                </a:solidFill>
              </a:defRPr>
            </a:lvl2pPr>
            <a:lvl3pPr lvl="2">
              <a:buNone/>
              <a:defRPr b="1">
                <a:solidFill>
                  <a:srgbClr val="005CA1"/>
                </a:solidFill>
              </a:defRPr>
            </a:lvl3pPr>
            <a:lvl4pPr lvl="3">
              <a:buNone/>
              <a:defRPr b="1">
                <a:solidFill>
                  <a:srgbClr val="005CA1"/>
                </a:solidFill>
              </a:defRPr>
            </a:lvl4pPr>
            <a:lvl5pPr lvl="4">
              <a:buNone/>
              <a:defRPr b="1">
                <a:solidFill>
                  <a:srgbClr val="005CA1"/>
                </a:solidFill>
              </a:defRPr>
            </a:lvl5pPr>
            <a:lvl6pPr lvl="5">
              <a:buNone/>
              <a:defRPr b="1">
                <a:solidFill>
                  <a:srgbClr val="005CA1"/>
                </a:solidFill>
              </a:defRPr>
            </a:lvl6pPr>
            <a:lvl7pPr lvl="6">
              <a:buNone/>
              <a:defRPr b="1">
                <a:solidFill>
                  <a:srgbClr val="005CA1"/>
                </a:solidFill>
              </a:defRPr>
            </a:lvl7pPr>
            <a:lvl8pPr lvl="7">
              <a:buNone/>
              <a:defRPr b="1">
                <a:solidFill>
                  <a:srgbClr val="005CA1"/>
                </a:solidFill>
              </a:defRPr>
            </a:lvl8pPr>
            <a:lvl9pPr lvl="8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0" name="Google Shape;4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9500" y="234345"/>
            <a:ext cx="618975" cy="6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/>
        </p:nvSpPr>
        <p:spPr>
          <a:xfrm>
            <a:off x="-800" y="-9075"/>
            <a:ext cx="9157300" cy="5154875"/>
          </a:xfrm>
          <a:custGeom>
            <a:rect b="b" l="l" r="r" t="t"/>
            <a:pathLst>
              <a:path extrusionOk="0" h="206195" w="366292">
                <a:moveTo>
                  <a:pt x="8" y="383"/>
                </a:moveTo>
                <a:lnTo>
                  <a:pt x="0" y="172858"/>
                </a:lnTo>
                <a:lnTo>
                  <a:pt x="365792" y="206195"/>
                </a:lnTo>
                <a:lnTo>
                  <a:pt x="36629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3" name="Google Shape;43;p5"/>
          <p:cNvPicPr preferRelativeResize="0"/>
          <p:nvPr/>
        </p:nvPicPr>
        <p:blipFill rotWithShape="1">
          <a:blip r:embed="rId2">
            <a:alphaModFix amt="46000"/>
          </a:blip>
          <a:srcRect b="0" l="0" r="0" t="1234"/>
          <a:stretch/>
        </p:blipFill>
        <p:spPr>
          <a:xfrm flipH="1" rot="10800000">
            <a:off x="-650" y="57871"/>
            <a:ext cx="9146849" cy="5085625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624850" y="1447025"/>
            <a:ext cx="36111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2" type="body"/>
          </p:nvPr>
        </p:nvSpPr>
        <p:spPr>
          <a:xfrm>
            <a:off x="4832400" y="1447075"/>
            <a:ext cx="36867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7" name="Google Shape;47;p5"/>
          <p:cNvSpPr/>
          <p:nvPr/>
        </p:nvSpPr>
        <p:spPr>
          <a:xfrm>
            <a:off x="-600" y="4269800"/>
            <a:ext cx="8944450" cy="845050"/>
          </a:xfrm>
          <a:custGeom>
            <a:rect b="b" l="l" r="r" t="t"/>
            <a:pathLst>
              <a:path extrusionOk="0" h="33802" w="357778">
                <a:moveTo>
                  <a:pt x="24" y="0"/>
                </a:moveTo>
                <a:lnTo>
                  <a:pt x="0" y="5182"/>
                </a:lnTo>
                <a:lnTo>
                  <a:pt x="346520" y="33302"/>
                </a:lnTo>
                <a:lnTo>
                  <a:pt x="357778" y="338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" name="Google Shape;48;p5"/>
          <p:cNvSpPr/>
          <p:nvPr/>
        </p:nvSpPr>
        <p:spPr>
          <a:xfrm flipH="1">
            <a:off x="8162397" y="4367375"/>
            <a:ext cx="981600" cy="7764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 flipH="1">
            <a:off x="8162400" y="4497174"/>
            <a:ext cx="981600" cy="6465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solidFill>
                  <a:srgbClr val="005CA1"/>
                </a:solidFill>
              </a:defRPr>
            </a:lvl1pPr>
            <a:lvl2pPr lvl="1" rtl="0">
              <a:buNone/>
              <a:defRPr b="1">
                <a:solidFill>
                  <a:srgbClr val="005CA1"/>
                </a:solidFill>
              </a:defRPr>
            </a:lvl2pPr>
            <a:lvl3pPr lvl="2" rtl="0">
              <a:buNone/>
              <a:defRPr b="1">
                <a:solidFill>
                  <a:srgbClr val="005CA1"/>
                </a:solidFill>
              </a:defRPr>
            </a:lvl3pPr>
            <a:lvl4pPr lvl="3" rtl="0">
              <a:buNone/>
              <a:defRPr b="1">
                <a:solidFill>
                  <a:srgbClr val="005CA1"/>
                </a:solidFill>
              </a:defRPr>
            </a:lvl4pPr>
            <a:lvl5pPr lvl="4" rtl="0">
              <a:buNone/>
              <a:defRPr b="1">
                <a:solidFill>
                  <a:srgbClr val="005CA1"/>
                </a:solidFill>
              </a:defRPr>
            </a:lvl5pPr>
            <a:lvl6pPr lvl="5" rtl="0">
              <a:buNone/>
              <a:defRPr b="1">
                <a:solidFill>
                  <a:srgbClr val="005CA1"/>
                </a:solidFill>
              </a:defRPr>
            </a:lvl6pPr>
            <a:lvl7pPr lvl="6" rtl="0">
              <a:buNone/>
              <a:defRPr b="1">
                <a:solidFill>
                  <a:srgbClr val="005CA1"/>
                </a:solidFill>
              </a:defRPr>
            </a:lvl7pPr>
            <a:lvl8pPr lvl="7" rtl="0">
              <a:buNone/>
              <a:defRPr b="1">
                <a:solidFill>
                  <a:srgbClr val="005CA1"/>
                </a:solidFill>
              </a:defRPr>
            </a:lvl8pPr>
            <a:lvl9pPr lvl="8" rtl="0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1" name="Google Shape;5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00" y="4589033"/>
            <a:ext cx="430300" cy="4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3817050" y="450150"/>
            <a:ext cx="4783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3502975" y="1582375"/>
            <a:ext cx="98100" cy="18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7"/>
          <p:cNvPicPr preferRelativeResize="0"/>
          <p:nvPr/>
        </p:nvPicPr>
        <p:blipFill rotWithShape="1">
          <a:blip r:embed="rId2">
            <a:alphaModFix/>
          </a:blip>
          <a:srcRect b="0" l="2049" r="72682" t="0"/>
          <a:stretch/>
        </p:blipFill>
        <p:spPr>
          <a:xfrm>
            <a:off x="0" y="0"/>
            <a:ext cx="23086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(right)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2743200" y="-125"/>
            <a:ext cx="6400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265500" y="462700"/>
            <a:ext cx="2189100" cy="22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" type="subTitle"/>
          </p:nvPr>
        </p:nvSpPr>
        <p:spPr>
          <a:xfrm>
            <a:off x="265500" y="2803075"/>
            <a:ext cx="218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Font typeface="Roboto"/>
              <a:buNone/>
              <a:defRPr sz="21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2" type="body"/>
          </p:nvPr>
        </p:nvSpPr>
        <p:spPr>
          <a:xfrm>
            <a:off x="3105500" y="724075"/>
            <a:ext cx="56709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005CA1"/>
                </a:solidFill>
              </a:defRPr>
            </a:lvl1pPr>
            <a:lvl2pPr lvl="1">
              <a:buNone/>
              <a:defRPr>
                <a:solidFill>
                  <a:srgbClr val="005CA1"/>
                </a:solidFill>
              </a:defRPr>
            </a:lvl2pPr>
            <a:lvl3pPr lvl="2">
              <a:buNone/>
              <a:defRPr>
                <a:solidFill>
                  <a:srgbClr val="005CA1"/>
                </a:solidFill>
              </a:defRPr>
            </a:lvl3pPr>
            <a:lvl4pPr lvl="3">
              <a:buNone/>
              <a:defRPr>
                <a:solidFill>
                  <a:srgbClr val="005CA1"/>
                </a:solidFill>
              </a:defRPr>
            </a:lvl4pPr>
            <a:lvl5pPr lvl="4">
              <a:buNone/>
              <a:defRPr>
                <a:solidFill>
                  <a:srgbClr val="005CA1"/>
                </a:solidFill>
              </a:defRPr>
            </a:lvl5pPr>
            <a:lvl6pPr lvl="5">
              <a:buNone/>
              <a:defRPr>
                <a:solidFill>
                  <a:srgbClr val="005CA1"/>
                </a:solidFill>
              </a:defRPr>
            </a:lvl6pPr>
            <a:lvl7pPr lvl="6">
              <a:buNone/>
              <a:defRPr>
                <a:solidFill>
                  <a:srgbClr val="005CA1"/>
                </a:solidFill>
              </a:defRPr>
            </a:lvl7pPr>
            <a:lvl8pPr lvl="7">
              <a:buNone/>
              <a:defRPr>
                <a:solidFill>
                  <a:srgbClr val="005CA1"/>
                </a:solidFill>
              </a:defRPr>
            </a:lvl8pPr>
            <a:lvl9pPr lvl="8">
              <a:buNone/>
              <a:defRPr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6" name="Google Shape;66;p8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flipH="1">
            <a:off x="1898999" y="-125"/>
            <a:ext cx="18163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(left)">
  <p:cSld name="SECTION_TITLE_AND_DESCRIPTION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/>
          <p:nvPr/>
        </p:nvSpPr>
        <p:spPr>
          <a:xfrm>
            <a:off x="0" y="-125"/>
            <a:ext cx="6400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669800" y="1233175"/>
            <a:ext cx="2213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0" name="Google Shape;70;p9"/>
          <p:cNvSpPr txBox="1"/>
          <p:nvPr>
            <p:ph idx="1" type="subTitle"/>
          </p:nvPr>
        </p:nvSpPr>
        <p:spPr>
          <a:xfrm>
            <a:off x="6669925" y="2803075"/>
            <a:ext cx="22134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None/>
              <a:defRPr sz="21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367500" y="724075"/>
            <a:ext cx="55533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422360" y="-125"/>
            <a:ext cx="18163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032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b="36317" l="2049" r="72682" t="39130"/>
          <a:stretch/>
        </p:blipFill>
        <p:spPr>
          <a:xfrm rot="5400000">
            <a:off x="565625" y="522899"/>
            <a:ext cx="2308649" cy="1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5CA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"/>
              <a:buNone/>
              <a:defRPr b="1" sz="2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 sz="1800">
                <a:solidFill>
                  <a:srgbClr val="3F3F3F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>
                <a:solidFill>
                  <a:srgbClr val="3F3F3F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>
                <a:solidFill>
                  <a:srgbClr val="3F3F3F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-50" y="967150"/>
            <a:ext cx="91440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Sincronizando Eventos em Sistemas Distribuídos</a:t>
            </a:r>
            <a:endParaRPr sz="2700"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 rot="523815">
            <a:off x="22043" y="3568207"/>
            <a:ext cx="4026147" cy="33930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Aluno: Artur Rocha Lapot (15011640)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228850" y="1680550"/>
            <a:ext cx="73569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Relógios Lógicos de Lamport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Uma aplicação importante dos relógios de Lamport é a implementação de </a:t>
            </a: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multicast totalmente ordenado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de forma distribuída.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Problema a ser Resolvido: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Em sistemas com dados replicados (ex: banco de dados replicado em Nova York e São Francisco), as atualizações devem ser aplicadas na mesma ordem em todas as réplicas para manter a consistência.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a atualização A1 (+ $100) e A2 (+1% de juros) chegam em ordens diferentes nas réplicas, os saldos finais podem divergir (ex: $1111 vs $1110 na 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Figura 5.9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).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Exemplo de Aplicação - Multicast Totalmente Ordenado</a:t>
            </a:r>
            <a:endParaRPr sz="2100"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81717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735975"/>
            <a:ext cx="69627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 que é Multicast Totalmente Ordenado?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Uma operação de multicast onde todas as mensagens são entregues </a:t>
            </a: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na mesma ordem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para cada processo receptor no grupo.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Objetivo: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Garantir que, mesmo com atrasos de comunicação, todas as cópias de um banco de dados (ou qualquer estado replicado) processem as atualizações na mesma sequência.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59" name="Google Shape;159;p24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Exemplo de Aplicação - Multicast Totalmente Ordenado</a:t>
            </a:r>
            <a:endParaRPr sz="2100"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81717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11700" y="1099625"/>
            <a:ext cx="6962700" cy="16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Premissas: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Mensagens são enviadas em multicast para todos os membros do grupo (incluindo o remetente, conceitualmente).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Mensagens do mesmo remetente são recebidas na ordem em que foram enviadas.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Nenhuma mensagem é perdida (confiabilidade na camada inferior).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66" name="Google Shape;166;p25"/>
          <p:cNvSpPr txBox="1"/>
          <p:nvPr>
            <p:ph type="title"/>
          </p:nvPr>
        </p:nvSpPr>
        <p:spPr>
          <a:xfrm>
            <a:off x="311700" y="163275"/>
            <a:ext cx="6962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/>
              <a:t>Funcionamento do Multicast Totalmente Ordenado com Relógios de Lamport</a:t>
            </a:r>
            <a:endParaRPr sz="2300"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83225"/>
            <a:ext cx="8171700" cy="236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311700" y="1099625"/>
            <a:ext cx="6962700" cy="3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Mecanismo: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Timestamping: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Cada mensagem multicast é timestamped com o tempo lógico (Lamport) atual do remetente.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Fila Local: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Ao receber uma mensagem, cada processo a insere em uma fila local, ordenada de acordo com seu timestamp. Mensagens com o mesmo timestamp são desempatadas usando o ID do processo remetente.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Acknowledgments (ACKs):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 receptor envia um multicast de ACK para os outros processos. O timestamp do ACK será maior que o da mensagem original (devido às regras de Lamport).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73" name="Google Shape;173;p26"/>
          <p:cNvSpPr txBox="1"/>
          <p:nvPr>
            <p:ph type="title"/>
          </p:nvPr>
        </p:nvSpPr>
        <p:spPr>
          <a:xfrm>
            <a:off x="311700" y="163275"/>
            <a:ext cx="6962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/>
              <a:t>Funcionamento do Multicast Totalmente Ordenado com Relógios de Lamport</a:t>
            </a:r>
            <a:endParaRPr sz="23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099625"/>
            <a:ext cx="6962700" cy="3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 startAt="4"/>
            </a:pPr>
            <a:r>
              <a:rPr b="1"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Condição de Entrega à Aplicação:</a:t>
            </a: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Um processo só pode entregar uma mensagem m (que está na cabeça de sua fila) para a aplicação se:</a:t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 está na cabeça da fila local (é a próxima na ordem de timestamps).</a:t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 foi reconhecida (ACKed) por todos os outros processos no grupo. (Isso significa que todos os outros processos também viram m e concordam com sua posição na ordem global).</a:t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8191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 startAt="4"/>
            </a:pPr>
            <a:r>
              <a:rPr b="1"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Remoção da Fila:</a:t>
            </a: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Após a entrega, a mensagem é removida da fila e os ACKs associados podem ser descartados.</a:t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Resultado:</a:t>
            </a: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Como todos os processos mantêm a mesma cópia da fila (eventualmente) e usam a mesma regra de entrega, todas as mensagens são entregues na mesma ordem global para todas as aplicações. Isso é conhecido como </a:t>
            </a:r>
            <a:r>
              <a:rPr b="1"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replicação de máquina de estados</a:t>
            </a:r>
            <a:r>
              <a:rPr lang="pt-BR" sz="13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(state machine replication).</a:t>
            </a:r>
            <a:endParaRPr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3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311700" y="163275"/>
            <a:ext cx="69627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/>
              <a:t>Funcionamento do Multicast Totalmente Ordenado com Relógios de Lamport</a:t>
            </a:r>
            <a:endParaRPr sz="2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Não Capturam Causalidade Totalmente: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principal limitação é que, embora os relógios de Lamport garantam que se a → b então C(a) &lt; C(b), o inverso não é necessariamente verdadeiro.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Ou seja, se C(a) &lt; C(b), isso </a:t>
            </a: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não implica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que o evento a necessariamente "aconteceu antes" do evento b no sentido de uma dependência causal.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Os eventos a e b podem ser concorrentes, mas devido à forma como os timestamps são atribuídos (incluindo IDs de processo para desempate), um pode acabar com um timestamp menor que o outro.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Limitações dos Relógios Lógicos de Lamport</a:t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311700" y="735975"/>
            <a:ext cx="6962700" cy="19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Exemplo de Ambiguidade: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Na Figura 5.11, podemos ter Trcv(m1) &lt; Tsnd(m2). No entanto, o envio de m2 pode não ter tido nenhuma relação causal com o recebimento de m1.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Os relógios de Lamport não conseguem distinguir esta situação de uma onde haveria uma dependência causal.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Limitações dos Relógios Lógicos de Lamport</a:t>
            </a:r>
            <a:endParaRPr sz="2500"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42050"/>
            <a:ext cx="69626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311700" y="735975"/>
            <a:ext cx="6962700" cy="12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Necessidade de Algo Mais para Causalidade: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Para capturar explicitamente as relações causais (ou seja, para que C(a) &lt; C(b) implique a → b), são necessários mecanismos mais fortes, como os </a:t>
            </a: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Relógios Vetoriais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.</a:t>
            </a:r>
            <a:endParaRPr b="1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98" name="Google Shape;198;p30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Limitações dos Relógios Lógicos de Lamport</a:t>
            </a:r>
            <a:endParaRPr sz="2500"/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42050"/>
            <a:ext cx="69626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Ordenação sem Tempo Absoluto: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Relógios Lógicos de Lamport fornecem um mecanismo fundamental e elegante para impor uma ordem total a eventos em sistemas distribuídos, sem a necessidade de relógios físicos perfeitamente sincronizados.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Base para Consistência: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São cruciais para a construção de algoritmos distribuídos que requerem um acordo sobre a ordem dos eventos, como é o caso do multicast totalmente ordenado, essencial para a replicação de máquinas de estado.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Simplicidade e Ampla Aplicabilidade: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 técnica é baseada na relação intuitiva "acontece antes" e, apesar de suas limitações em capturar toda a causalidade, sua simplicidade e eficácia em prover uma ordenação total a tornam uma ferramenta valiosa em sistemas distribuídos.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Próximos Passos: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Para uma noção mais forte de causalidade, onde a ordem dos timestamps reflete diretamente as dependências causais, outras técnicas como os Relógios Vetoriais são exploradas.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05" name="Google Shape;205;p31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/>
              <a:t>Conclusão</a:t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O Problema do Tempo em Sistemas Distribuídos</a:t>
            </a:r>
            <a:endParaRPr sz="2400"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71075" y="735975"/>
            <a:ext cx="696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Tempo em Sistemas Centralizados: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Inequívoco. Um processo consulta o SO e obtém o tempo. Se o processo A consulta o tempo e depois o processo B, o tempo de B será maior ou igual ao de A.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Tempo em Sistemas Distribuídos:</a:t>
            </a:r>
            <a:endParaRPr b="1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pt-BR" sz="18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Alcançar concordância sobre o tempo é complexo.</a:t>
            </a:r>
            <a:endParaRPr sz="18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</a:pPr>
            <a:r>
              <a:rPr lang="pt-BR" sz="18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Cada máquina possui seu próprio relógio, e esses relógios podem (e irão) divergir (fenômeno conhecido como </a:t>
            </a:r>
            <a:r>
              <a:rPr i="1" lang="pt-BR" sz="18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clock skew</a:t>
            </a:r>
            <a:r>
              <a:rPr lang="pt-BR" sz="18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).</a:t>
            </a:r>
            <a:endParaRPr sz="18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351" y="3429026"/>
            <a:ext cx="1506650" cy="15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Exemplo de Problema (Programa make do Unix):</a:t>
            </a:r>
            <a:endParaRPr b="1"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 make examina os timestamps de modificação dos arquivos fonte e objeto para decidir se um arquivo precisa ser recompilado.</a:t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o arquivo-fonte input.c tem timestamp 2151 e o objeto input.o tem 2150, input.c é recompilado.</a:t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Em um sistema distribuído, se o relógio da máquina onde output.c foi modificado estiver atrasado, ele pode receber um timestamp (ex: 2143) anterior ao de output.o (ex: 2144), mesmo que a modificação tenha sido posterior.</a:t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Resultado: O make não recompilaria output.c, levando a um executável com código inconsistente e possíveis falhas.</a:t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 que Realmente Importa:</a:t>
            </a: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Muitas vezes, não é o tempo absoluto, mas a </a:t>
            </a:r>
            <a:r>
              <a:rPr b="1"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ordem</a:t>
            </a:r>
            <a:r>
              <a:rPr lang="pt-BR" sz="15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em que os eventos ocorrem.</a:t>
            </a:r>
            <a:endParaRPr sz="15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07" name="Google Shape;107;p16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O Problema do Tempo em Sistemas Distribuídos</a:t>
            </a:r>
            <a:endParaRPr sz="2400"/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34385" l="16035" r="11040" t="26317"/>
          <a:stretch/>
        </p:blipFill>
        <p:spPr>
          <a:xfrm>
            <a:off x="7006450" y="3576250"/>
            <a:ext cx="1625425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Para sincronizar relógios lógicos, Lamport (1978) definiu a relação "acontece antes", denotada por a → b.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Observação Direta da Relação: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No Mesmo Processo: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Se a e b são eventos no mesmo processo, e a ocorre antes de b (na ordem do programa), então a → b é verdadeiro.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Troca de Mensagens: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Se a é o evento de envio de uma mensagem por um processo, e b é o evento de recebimento dessa mensagem por outro processo, então a → b também é verdadeiro. Uma mensagem não pode ser recebida antes de ser enviada.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619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Propriedade da Transitividade: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Se a → b e b → c, então a → c.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Eventos Concorrentes: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dois eventos, x e y, ocorrem em processos diferentes que não trocam mensagens (nem mesmo indiretamente), então x → y não é verdadeiro, nem y → x.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Esses eventos são ditos </a:t>
            </a: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concorrentes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. Nada pode ser dito (ou precisa ser dito) sobre qual evento ocorreu primeiro.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14" name="Google Shape;114;p17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A Relação "Acontece Antes" (Happens-Before)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Objetivo: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Atribuir um valor de tempo (timestamp) C(a) a cada evento a, de forma que todos os processos no sistema distribuído concordem com esses valores.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Propriedade Fundamental (Condição do Relógio):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a → b, então C(a) &lt; C(b).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55245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Implicações da Propriedade Fundamental: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a e b são dois eventos dentro do mesmo processo e a ocorre antes de b, então C(a) &lt; C(b).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a é o envio de uma mensagem por um processo e b é o recebimento dessa mensagem por outro processo, então C(a) &lt; C(b).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Propriedade Adicional do Relógio: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 tempo do relógio, C, deve sempre avançar (aumentar), nunca retroceder.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Correções ao tempo do relógio são feitas adicionando um valor positivo, nunca subtraindo.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Relógios Lógicos de Lamport: O Conceito Fundamental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 algoritmo de Lamport é tipicamente implementado na camada de middleware. Cada processo Pi mantém um contador local Ci (seu relógio lógico).</a:t>
            </a:r>
            <a:endParaRPr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Regras de Atualização dos Contadores: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Antes de executar um evento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(seja ele o envio de uma mensagem, a entrega de uma mensagem para a aplicação, ou algum outro evento interno relevante para a ordenação):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Pi incrementa seu contador local: Ci ← Ci + 1.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Quando o processo Pi envia uma mensagem m para o processo Pj:</a:t>
            </a:r>
            <a:endParaRPr b="1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Pi define o timestamp da mensagem ts(m) como o valor de Ci </a:t>
            </a:r>
            <a:r>
              <a:rPr i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após</a:t>
            </a: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ter executado o incremento do passo 1.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1" marL="561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AutoNum type="arabicPeriod"/>
            </a:pPr>
            <a:r>
              <a:rPr b="1"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Ao receber uma mensagem m do processo Pi, o processo Pj:</a:t>
            </a:r>
            <a:endParaRPr b="1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Ajusta seu próprio contador local: Cj ← max{Cj, ts(m)}.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Em seguida, Pj executa o passo 1 (incrementa Cj ← Cj + 1).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1150" lvl="2" marL="8191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■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Finalmente, entrega a mensagem à aplicação.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 O Algoritmo de Lamport para Atribuição de Tempos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735975"/>
            <a:ext cx="6962700" cy="4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pt-BR" sz="14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Desempate (Garantindo Unicidade Total):</a:t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 for desejável que não haja dois eventos ocorrendo exatamente no mesmo "tempo" lógico, pode-se anexar o identificador único do processo ao timestamp.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pt-BR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Exemplo: Um evento no tempo lógico 40 no processo Pi é timestamped como ⟨40, i⟩. Se i &lt; j, então ⟨40, i⟩ é considerado anterior a ⟨40, j⟩.</a:t>
            </a:r>
            <a:endParaRPr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 O Algoritmo de Lamport para Atribuição de Tempos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080375"/>
            <a:ext cx="4557300" cy="27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2952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Cenário Inicial: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Três processos (P1, P2, P3) com relógios lógicos que avançam em taxas diferentes (ex: P1 incrementa de 6, P2 de 8, P3 de 10).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Problema de Inconsistência Temporal: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Mensagem m3 sai de P3 no tempo lógico 60.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Chega em P2 quando o relógio de P2 marca 56. Isso viola C(envio) &lt; C(recebimento).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4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 Exemplo Visual do Algoritmo</a:t>
            </a:r>
            <a:endParaRPr sz="2400"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800" y="1080378"/>
            <a:ext cx="4312200" cy="4063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080375"/>
            <a:ext cx="4557300" cy="3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Correção com o Algoritmo de Lamport: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P2, ao receber m3 com ts(m3) = 60, percebe que seu relógio (56) está atrasado.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P2 ajusta seu relógio: C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2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← max{56, 60} = 60.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P2 então incrementa seu relógio (passo 1 do algoritmo): C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2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← 60 + 1 = 61.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 mensagem m3 é considerada como chegada em P2 no tempo lógico 61.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1" marL="552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200"/>
              <a:buFont typeface="Google Sans Text"/>
              <a:buChar char="○"/>
            </a:pP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Similarmente, a mensagem m4 chega em P1 no tempo 70 (pois C1 é ajustado para max{54,69} + 1 = 70 após receber m4​ com ts(m4​) = 69 de P2, que tinha C2 = 69 ao enviar).</a:t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8450" lvl="0" marL="295275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Resultado:</a:t>
            </a:r>
            <a:r>
              <a:rPr lang="pt-BR" sz="1200">
                <a:solidFill>
                  <a:srgbClr val="1B1C1D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 ordenação "acontece antes" é preservada para todas as trocas de mensagens.</a:t>
            </a:r>
            <a:endParaRPr b="1" sz="1200">
              <a:solidFill>
                <a:srgbClr val="1B1C1D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16327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 Exemplo Visual do Algoritmo</a:t>
            </a:r>
            <a:endParaRPr sz="240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308" y="1080375"/>
            <a:ext cx="4171682" cy="40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